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6" r:id="rId4"/>
    <p:sldId id="260" r:id="rId5"/>
    <p:sldId id="261" r:id="rId6"/>
    <p:sldId id="262" r:id="rId7"/>
    <p:sldId id="263" r:id="rId8"/>
    <p:sldId id="264" r:id="rId9"/>
    <p:sldId id="277" r:id="rId10"/>
    <p:sldId id="265" r:id="rId11"/>
    <p:sldId id="271" r:id="rId12"/>
    <p:sldId id="273" r:id="rId13"/>
    <p:sldId id="279" r:id="rId14"/>
  </p:sldIdLst>
  <p:sldSz cx="9144000" cy="6858000" type="screen4x3"/>
  <p:notesSz cx="6946900" cy="92837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BAB88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2DC94789-408A-4885-B507-9C3C88A978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1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4D8A8EFC-29FA-4062-9F26-7A8D65C1F3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81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-11951241" y="-11976941"/>
            <a:ext cx="11951241" cy="126828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738" tIns="46369" rIns="92738" bIns="46369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94690" y="4409757"/>
            <a:ext cx="5538223" cy="4158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5EC033-F3F5-4B13-9ED4-78160C4777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4F651-7B40-4F8C-BA52-4B3BD68243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2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9C736-094F-411D-AFCE-7E1941E631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6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6DCA-AC96-4CA5-AA5B-B53D7B0FCE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0611-6F1E-4FCE-8D70-07D957F801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9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AF531-D64F-4983-B524-24AAF0085F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6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72C1A-81BA-4B95-9A87-092FA9531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1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6876B-B301-4325-86CD-9A423E091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4ED6E-42C8-46AE-A557-B44139EE3B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7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2D78A-92CF-4539-9C33-F001438597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5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DE4CC-104C-4651-BA4F-A8BA47D6CE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9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BDBCC778-9155-4D71-9360-66C3F5D670B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71500" y="764704"/>
            <a:ext cx="9001000" cy="3024336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/>
              <a:t>Развитие познавательного</a:t>
            </a:r>
            <a:br>
              <a:rPr lang="ru-RU" b="1" dirty="0"/>
            </a:br>
            <a:r>
              <a:rPr lang="ru-RU" b="1" dirty="0"/>
              <a:t>интереса</a:t>
            </a:r>
            <a:r>
              <a:rPr lang="en-US" b="1" dirty="0"/>
              <a:t> </a:t>
            </a:r>
            <a:r>
              <a:rPr lang="ru-RU" b="1" dirty="0"/>
              <a:t>учащихся</a:t>
            </a:r>
            <a:r>
              <a:rPr lang="en-US" b="1" dirty="0"/>
              <a:t> </a:t>
            </a:r>
            <a:r>
              <a:rPr lang="ru-RU" b="1" dirty="0"/>
              <a:t>через знакомство </a:t>
            </a:r>
            <a:br>
              <a:rPr lang="ru-RU" b="1" dirty="0"/>
            </a:br>
            <a:r>
              <a:rPr lang="ru-RU" b="1" dirty="0"/>
              <a:t>с историей и культурой</a:t>
            </a:r>
            <a:br>
              <a:rPr lang="ru-RU" b="1" dirty="0"/>
            </a:br>
            <a:r>
              <a:rPr lang="ru-RU" b="1" dirty="0"/>
              <a:t>Санкт-Петербурга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7413" y="4797152"/>
            <a:ext cx="5508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+mj-lt"/>
              </a:rPr>
              <a:t>Попугаева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Любовь Николаевна, учитель начальных классов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ГБОУ СОШ № 72 Калининского района Санкт-Петербурга</a:t>
            </a:r>
          </a:p>
          <a:p>
            <a:pPr algn="ctr">
              <a:spcBef>
                <a:spcPts val="0"/>
              </a:spcBef>
            </a:pPr>
            <a:endParaRPr lang="ru-RU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173163"/>
          </a:xfrm>
        </p:spPr>
        <p:txBody>
          <a:bodyPr/>
          <a:lstStyle/>
          <a:p>
            <a:r>
              <a:rPr lang="ru-RU" sz="5400" dirty="0"/>
              <a:t>Программа «Музей – школе»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397683"/>
            <a:ext cx="3096344" cy="2322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445" y="4312015"/>
            <a:ext cx="3048340" cy="2286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375" y="1397683"/>
            <a:ext cx="3240361" cy="2441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72445" y="3411746"/>
            <a:ext cx="2103639" cy="1298839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6633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FFFFFF"/>
                </a:solidFill>
              </a:rPr>
              <a:t>Школа № 72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2679" y="4198936"/>
            <a:ext cx="3199721" cy="2399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948264" y="3311072"/>
            <a:ext cx="2071687" cy="1500188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6633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FFFFFF"/>
                </a:solidFill>
              </a:rPr>
              <a:t>Музей-памятник  «Исаакиевский собор»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:\Users\Alla\Desktop\pred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9" y="1206629"/>
            <a:ext cx="4544675" cy="51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93467"/>
            <a:ext cx="50449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Инструментарий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932040" y="1565042"/>
            <a:ext cx="4536504" cy="340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Font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Увлеченность своим делом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Развивающие методы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Современные технологии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Поощрение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Технологии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004048" y="4704348"/>
            <a:ext cx="4536504" cy="153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Font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6000" dirty="0"/>
              <a:t>???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848600" cy="1173162"/>
          </a:xfrm>
        </p:spPr>
        <p:txBody>
          <a:bodyPr/>
          <a:lstStyle/>
          <a:p>
            <a:r>
              <a:rPr lang="ru-RU" dirty="0"/>
              <a:t>Стихотворение моей ученицы, Мухиной Лизы.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31840" y="2132856"/>
            <a:ext cx="6408712" cy="35569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Все знают город Петербург.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Он был всегда  наш верный друг.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Мы очень любим город свой.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Сияет солнце над Невой,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Или дожди стучат в окно,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Его мы любим все равно.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Мы в этом городе живем.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И он растет и мы растем.</a:t>
            </a:r>
          </a:p>
        </p:txBody>
      </p:sp>
      <p:pic>
        <p:nvPicPr>
          <p:cNvPr id="6" name="Picture 2" descr="Вид на Дворцовый мост от пандуса Стрелки ВО"/>
          <p:cNvPicPr>
            <a:picLocks noChangeAspect="1" noChangeArrowheads="1"/>
          </p:cNvPicPr>
          <p:nvPr/>
        </p:nvPicPr>
        <p:blipFill rotWithShape="1">
          <a:blip r:embed="rId2" cstate="print"/>
          <a:srcRect l="56939" r="11194"/>
          <a:stretch/>
        </p:blipFill>
        <p:spPr bwMode="auto">
          <a:xfrm>
            <a:off x="395536" y="1628800"/>
            <a:ext cx="2520280" cy="4767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119" y="692696"/>
            <a:ext cx="73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/>
              <a:t>Спасибо за внимание!</a:t>
            </a:r>
          </a:p>
        </p:txBody>
      </p:sp>
      <p:pic>
        <p:nvPicPr>
          <p:cNvPr id="4" name="Picture 2" descr="Дворцовая набережная_Весна близко"/>
          <p:cNvPicPr>
            <a:picLocks noChangeAspect="1" noChangeArrowheads="1"/>
          </p:cNvPicPr>
          <p:nvPr/>
        </p:nvPicPr>
        <p:blipFill rotWithShape="1">
          <a:blip r:embed="rId2" cstate="print"/>
          <a:srcRect t="28343" b="37146"/>
          <a:stretch/>
        </p:blipFill>
        <p:spPr bwMode="auto">
          <a:xfrm>
            <a:off x="250825" y="4149080"/>
            <a:ext cx="8713788" cy="17723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5749" y="3310989"/>
            <a:ext cx="5161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solidFill>
                  <a:srgbClr val="000000"/>
                </a:solidFill>
                <a:latin typeface="+mn-lt"/>
              </a:rPr>
              <a:t>В презентации использованы картины </a:t>
            </a:r>
          </a:p>
          <a:p>
            <a:r>
              <a:rPr lang="ru-RU" b="0" dirty="0">
                <a:solidFill>
                  <a:srgbClr val="000000"/>
                </a:solidFill>
                <a:latin typeface="+mn-lt"/>
              </a:rPr>
              <a:t>Константина Куземы</a:t>
            </a:r>
          </a:p>
        </p:txBody>
      </p:sp>
    </p:spTree>
    <p:extLst>
      <p:ext uri="{BB962C8B-B14F-4D97-AF65-F5344CB8AC3E}">
        <p14:creationId xmlns:p14="http://schemas.microsoft.com/office/powerpoint/2010/main" val="159671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C:\Users\Alla\Desktop\Kids-in-class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2879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865" y="107890"/>
            <a:ext cx="7848600" cy="1173162"/>
          </a:xfrm>
        </p:spPr>
        <p:txBody>
          <a:bodyPr/>
          <a:lstStyle/>
          <a:p>
            <a:r>
              <a:rPr lang="ru-RU" sz="6600" dirty="0"/>
              <a:t>Как?</a:t>
            </a:r>
          </a:p>
        </p:txBody>
      </p:sp>
      <p:pic>
        <p:nvPicPr>
          <p:cNvPr id="6158" name="Picture 14" descr="C:\Users\Alla\Desktop\questionma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324894"/>
            <a:ext cx="2160240" cy="21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204863"/>
            <a:ext cx="6229350" cy="27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1260475" y="5219700"/>
            <a:ext cx="2160588" cy="10795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240088" y="5219700"/>
            <a:ext cx="2339975" cy="10795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5400675" y="5219700"/>
            <a:ext cx="2339975" cy="10795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1285875" y="4500563"/>
            <a:ext cx="571500" cy="10795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982778" y="1125464"/>
            <a:ext cx="6929438" cy="1079399"/>
          </a:xfrm>
          <a:custGeom>
            <a:avLst/>
            <a:gdLst>
              <a:gd name="T0" fmla="*/ 3464719 w 6929438"/>
              <a:gd name="T1" fmla="*/ 0 h 1357313"/>
              <a:gd name="T2" fmla="*/ 169664 w 6929438"/>
              <a:gd name="T3" fmla="*/ 678657 h 1357313"/>
              <a:gd name="T4" fmla="*/ 3464719 w 6929438"/>
              <a:gd name="T5" fmla="*/ 1357313 h 1357313"/>
              <a:gd name="T6" fmla="*/ 6759774 w 6929438"/>
              <a:gd name="T7" fmla="*/ 678657 h 1357313"/>
              <a:gd name="T8" fmla="*/ 0 60000 65536"/>
              <a:gd name="T9" fmla="*/ 0 60000 65536"/>
              <a:gd name="T10" fmla="*/ 0 60000 65536"/>
              <a:gd name="T11" fmla="*/ 0 60000 65536"/>
              <a:gd name="T12" fmla="*/ 226219 w 6929438"/>
              <a:gd name="T13" fmla="*/ 44311 h 1357313"/>
              <a:gd name="T14" fmla="*/ 6703218 w 6929438"/>
              <a:gd name="T15" fmla="*/ 1357313 h 1357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29438" h="1357313">
                <a:moveTo>
                  <a:pt x="0" y="1357313"/>
                </a:moveTo>
                <a:lnTo>
                  <a:pt x="339328" y="0"/>
                </a:lnTo>
                <a:lnTo>
                  <a:pt x="6590110" y="0"/>
                </a:lnTo>
                <a:lnTo>
                  <a:pt x="6929438" y="1357313"/>
                </a:lnTo>
                <a:close/>
              </a:path>
            </a:pathLst>
          </a:custGeom>
          <a:solidFill>
            <a:srgbClr val="FFC000"/>
          </a:solidFill>
          <a:ln w="57240">
            <a:solidFill>
              <a:srgbClr val="996633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1714500" y="4500563"/>
            <a:ext cx="2714625" cy="10795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НАЧАЛЬНАЯ</a:t>
            </a: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4222337" y="4500563"/>
            <a:ext cx="2700337" cy="10795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ШКОЛА</a:t>
            </a: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6659563" y="4500563"/>
            <a:ext cx="1079500" cy="10795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3825" y="1125464"/>
            <a:ext cx="857250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0"/>
              </a:spcBef>
              <a:buClr>
                <a:srgbClr val="0066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Формирование </a:t>
            </a:r>
          </a:p>
          <a:p>
            <a:pPr algn="ctr">
              <a:spcBef>
                <a:spcPts val="0"/>
              </a:spcBef>
              <a:buClr>
                <a:srgbClr val="0066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мотивационной сферы учащихся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8810" y="116632"/>
            <a:ext cx="2576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Зачем?</a:t>
            </a:r>
            <a:endParaRPr lang="ru-RU" sz="6600" b="0" dirty="0"/>
          </a:p>
        </p:txBody>
      </p:sp>
    </p:spTree>
    <p:extLst>
      <p:ext uri="{BB962C8B-B14F-4D97-AF65-F5344CB8AC3E}">
        <p14:creationId xmlns:p14="http://schemas.microsoft.com/office/powerpoint/2010/main" val="4410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27458" y="116632"/>
            <a:ext cx="7848600" cy="1173162"/>
          </a:xfrm>
        </p:spPr>
        <p:txBody>
          <a:bodyPr/>
          <a:lstStyle/>
          <a:p>
            <a:r>
              <a:rPr lang="ru-RU" sz="6600" dirty="0"/>
              <a:t>Что?</a:t>
            </a: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099292" y="3005038"/>
            <a:ext cx="4670103" cy="161925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ФОРМЫ И МЕТОДЫ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54317" y="1806244"/>
            <a:ext cx="2662238" cy="1008111"/>
          </a:xfrm>
          <a:prstGeom prst="cube">
            <a:avLst>
              <a:gd name="adj" fmla="val 25000"/>
            </a:avLst>
          </a:prstGeom>
          <a:solidFill>
            <a:schemeClr val="tx2">
              <a:lumMod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 ЭКСКУРСИИ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3473039" y="836712"/>
            <a:ext cx="2357438" cy="1029615"/>
          </a:xfrm>
          <a:prstGeom prst="cube">
            <a:avLst>
              <a:gd name="adj" fmla="val 25000"/>
            </a:avLst>
          </a:prstGeom>
          <a:solidFill>
            <a:schemeClr val="tx2">
              <a:lumMod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Творческие мастерские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436220" y="1611488"/>
            <a:ext cx="2519362" cy="1079500"/>
          </a:xfrm>
          <a:prstGeom prst="cube">
            <a:avLst>
              <a:gd name="adj" fmla="val 25000"/>
            </a:avLst>
          </a:prstGeom>
          <a:solidFill>
            <a:schemeClr val="tx2">
              <a:lumMod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КОНКУРСЫ,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ВИКТОРИНЫ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05916" y="4620132"/>
            <a:ext cx="2811463" cy="1260475"/>
          </a:xfrm>
          <a:prstGeom prst="cube">
            <a:avLst>
              <a:gd name="adj" fmla="val 25000"/>
            </a:avLst>
          </a:prstGeom>
          <a:solidFill>
            <a:schemeClr val="tx2">
              <a:lumMod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ПРОБЛЕМНЫЕ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СИТУАЦИИ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950752" y="5873628"/>
            <a:ext cx="2879725" cy="720725"/>
          </a:xfrm>
          <a:prstGeom prst="cube">
            <a:avLst>
              <a:gd name="adj" fmla="val 25000"/>
            </a:avLst>
          </a:prstGeom>
          <a:solidFill>
            <a:schemeClr val="tx2">
              <a:lumMod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ПРОЕКТЫ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5796280" y="4485570"/>
            <a:ext cx="3159302" cy="1260475"/>
          </a:xfrm>
          <a:prstGeom prst="cube">
            <a:avLst>
              <a:gd name="adj" fmla="val 25000"/>
            </a:avLst>
          </a:prstGeom>
          <a:solidFill>
            <a:schemeClr val="tx2">
              <a:lumMod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ИНТЕГРИРОВАННЫЕ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УРОКИ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Метеор из Петерг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65728"/>
            <a:ext cx="7021983" cy="41845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619672" y="2238251"/>
            <a:ext cx="2455382" cy="539750"/>
          </a:xfrm>
          <a:prstGeom prst="roundRect">
            <a:avLst>
              <a:gd name="adj" fmla="val 292"/>
            </a:avLst>
          </a:prstGeom>
          <a:solidFill>
            <a:srgbClr val="6633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Математика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32743" y="3346258"/>
            <a:ext cx="2143125" cy="642937"/>
          </a:xfrm>
          <a:prstGeom prst="roundRect">
            <a:avLst>
              <a:gd name="adj" fmla="val 176"/>
            </a:avLst>
          </a:prstGeom>
          <a:solidFill>
            <a:srgbClr val="6633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Русский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язык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86500" y="2857500"/>
            <a:ext cx="2533972" cy="720725"/>
          </a:xfrm>
          <a:prstGeom prst="roundRect">
            <a:avLst>
              <a:gd name="adj" fmla="val 218"/>
            </a:avLst>
          </a:prstGeom>
          <a:solidFill>
            <a:srgbClr val="6633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Окружающий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67544" y="5572423"/>
            <a:ext cx="2857500" cy="642938"/>
          </a:xfrm>
          <a:prstGeom prst="roundRect">
            <a:avLst>
              <a:gd name="adj" fmla="val 176"/>
            </a:avLst>
          </a:prstGeom>
          <a:solidFill>
            <a:srgbClr val="6633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Литературное чтение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660232" y="5572423"/>
            <a:ext cx="2071687" cy="642938"/>
          </a:xfrm>
          <a:prstGeom prst="roundRect">
            <a:avLst>
              <a:gd name="adj" fmla="val 176"/>
            </a:avLst>
          </a:prstGeom>
          <a:solidFill>
            <a:srgbClr val="6633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2332" y="116632"/>
            <a:ext cx="36984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На уроках</a:t>
            </a:r>
            <a:endParaRPr lang="ru-RU" sz="6600" b="0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757927" y="1725152"/>
            <a:ext cx="2455382" cy="539750"/>
          </a:xfrm>
          <a:prstGeom prst="roundRect">
            <a:avLst>
              <a:gd name="adj" fmla="val 292"/>
            </a:avLst>
          </a:prstGeom>
          <a:solidFill>
            <a:srgbClr val="6633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10756" y="0"/>
            <a:ext cx="7848600" cy="1173162"/>
          </a:xfrm>
        </p:spPr>
        <p:txBody>
          <a:bodyPr/>
          <a:lstStyle/>
          <a:p>
            <a:r>
              <a:rPr lang="ru-RU" sz="6600" dirty="0"/>
              <a:t>Вне уроков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73533" y="1261792"/>
            <a:ext cx="5040560" cy="423577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3"/>
          <a:stretch/>
        </p:blipFill>
        <p:spPr bwMode="auto">
          <a:xfrm>
            <a:off x="1560204" y="1699066"/>
            <a:ext cx="5208168" cy="417646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2060847"/>
            <a:ext cx="5363765" cy="3944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293" name="Picture 5" descr="C:\Users\Alla\Desktop\16-01-2013_22-07-43\IMGP14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0654"/>
            <a:ext cx="5325665" cy="399424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86936" cy="899120"/>
          </a:xfrm>
        </p:spPr>
        <p:txBody>
          <a:bodyPr/>
          <a:lstStyle/>
          <a:p>
            <a:r>
              <a:rPr lang="ru-RU" sz="6600" dirty="0"/>
              <a:t>Творческие мастерские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52656"/>
            <a:ext cx="3463041" cy="2520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844824"/>
            <a:ext cx="3456383" cy="2639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21" y="2780928"/>
            <a:ext cx="377729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60" y="3986499"/>
            <a:ext cx="4229125" cy="236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848600" cy="1173163"/>
          </a:xfrm>
        </p:spPr>
        <p:txBody>
          <a:bodyPr/>
          <a:lstStyle/>
          <a:p>
            <a:r>
              <a:rPr lang="ru-RU" sz="6600" dirty="0"/>
              <a:t>Невский маршрут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1522" y="1475240"/>
            <a:ext cx="6768752" cy="1396752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ru-RU" sz="4000" b="1" kern="1200" dirty="0">
                <a:solidFill>
                  <a:srgbClr val="663300"/>
                </a:solidFill>
              </a:rPr>
              <a:t>«Чистый  </a:t>
            </a:r>
            <a:r>
              <a:rPr lang="ru-RU" sz="4000" b="1" dirty="0">
                <a:solidFill>
                  <a:srgbClr val="663300"/>
                </a:solidFill>
              </a:rPr>
              <a:t>город»  </a:t>
            </a:r>
            <a:r>
              <a:rPr lang="ru-RU" i="1" dirty="0"/>
              <a:t>(проблемы экологии, бережного отношения к своему городу)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404664"/>
            <a:ext cx="1643063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852937"/>
            <a:ext cx="28575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9666" y="3068960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800"/>
              </a:spcBef>
            </a:pPr>
            <a:r>
              <a:rPr lang="ru-RU" sz="4000" dirty="0">
                <a:solidFill>
                  <a:srgbClr val="663300"/>
                </a:solidFill>
                <a:latin typeface="+mn-lt"/>
              </a:rPr>
              <a:t>«Петербургский этикет» </a:t>
            </a:r>
            <a:r>
              <a:rPr lang="ru-RU" sz="2800" b="0" i="1" dirty="0">
                <a:solidFill>
                  <a:srgbClr val="000000"/>
                </a:solidFill>
                <a:latin typeface="+mn-lt"/>
              </a:rPr>
              <a:t>(привитие навыков культуры общения, «петербургского стиля» в поведении)</a:t>
            </a:r>
            <a:r>
              <a:rPr lang="ar-SA" sz="2800" b="0" i="1" dirty="0">
                <a:solidFill>
                  <a:srgbClr val="000000"/>
                </a:solidFill>
                <a:latin typeface="+mn-lt"/>
              </a:rPr>
              <a:t>‏</a:t>
            </a:r>
            <a:endParaRPr lang="ru-RU" sz="28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94116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800"/>
              </a:spcBef>
            </a:pPr>
            <a:r>
              <a:rPr lang="ru-RU" sz="4000" dirty="0">
                <a:solidFill>
                  <a:srgbClr val="663300"/>
                </a:solidFill>
                <a:latin typeface="+mn-lt"/>
              </a:rPr>
              <a:t>«Чудесный город» 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sz="2800" b="0" i="1" dirty="0">
                <a:solidFill>
                  <a:srgbClr val="000000"/>
                </a:solidFill>
                <a:latin typeface="+mn-lt"/>
              </a:rPr>
              <a:t>(знакомство с историей и культурной жизнью города)</a:t>
            </a:r>
            <a:r>
              <a:rPr lang="ar-SA" sz="2800" b="0" i="1" dirty="0">
                <a:solidFill>
                  <a:srgbClr val="000000"/>
                </a:solidFill>
                <a:latin typeface="+mn-lt"/>
              </a:rPr>
              <a:t>‏</a:t>
            </a:r>
            <a:endParaRPr lang="ru-RU" sz="2800" b="0" i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419"/>
            <a:ext cx="7848600" cy="1173163"/>
          </a:xfrm>
        </p:spPr>
        <p:txBody>
          <a:bodyPr/>
          <a:lstStyle/>
          <a:p>
            <a:r>
              <a:rPr lang="ru-RU" sz="6600" dirty="0"/>
              <a:t>Клуб выходного дня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138143" cy="461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8" y="1700808"/>
            <a:ext cx="5652120" cy="4653136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6569312" cy="46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5202039" cy="40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c83ae5b067a1a02332b168ab3331adf16899c7"/>
</p:tagLst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300</TotalTime>
  <Words>202</Words>
  <Application>Microsoft Office PowerPoint</Application>
  <PresentationFormat>Экран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Презентация анализа причин неудачи проекта</vt:lpstr>
      <vt:lpstr>Развитие познавательного интереса учащихся через знакомство  с историей и культурой Санкт-Петербурга</vt:lpstr>
      <vt:lpstr>Как?</vt:lpstr>
      <vt:lpstr>Презентация PowerPoint</vt:lpstr>
      <vt:lpstr>Что?</vt:lpstr>
      <vt:lpstr>Презентация PowerPoint</vt:lpstr>
      <vt:lpstr>Вне уроков</vt:lpstr>
      <vt:lpstr>Творческие мастерские </vt:lpstr>
      <vt:lpstr>Невский маршрут </vt:lpstr>
      <vt:lpstr>Клуб выходного дня</vt:lpstr>
      <vt:lpstr>Программа «Музей – школе»</vt:lpstr>
      <vt:lpstr>Презентация PowerPoint</vt:lpstr>
      <vt:lpstr>Стихотворение моей ученицы, Мухиной Лизы.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 Sotnikova</cp:lastModifiedBy>
  <cp:revision>26</cp:revision>
  <dcterms:created xsi:type="dcterms:W3CDTF">2013-01-19T09:11:22Z</dcterms:created>
  <dcterms:modified xsi:type="dcterms:W3CDTF">2019-04-05T07:50:47Z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